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FDC57-3DEF-4CF2-86CB-E2DB4E51B7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ru.wikipedia.org/wiki/%D0%A4%D0%B0%D0%B9%D0%BB:Flag_of_Russia_1668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ru.wikipedia.org/wiki/%D0%A4%D0%B0%D0%B9%D0%BB:Coat_of_Arms_of_Moscow.sv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F187CA-AA9D-48BC-9DF3-98AF04C9B7CB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92275" y="2060575"/>
            <a:ext cx="568960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СИМВОЛЫ</a:t>
            </a:r>
          </a:p>
          <a:p>
            <a:pPr algn="ctr">
              <a:defRPr/>
            </a:pPr>
            <a:r>
              <a:rPr lang="ru-RU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ГОСУДАРСТВА </a:t>
            </a:r>
          </a:p>
          <a:p>
            <a:pPr algn="ctr">
              <a:defRPr/>
            </a:pPr>
            <a:r>
              <a:rPr lang="ru-RU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РОССИЙСКОГО</a:t>
            </a:r>
          </a:p>
        </p:txBody>
      </p:sp>
      <p:pic>
        <p:nvPicPr>
          <p:cNvPr id="2054" name="Picture 6" descr="флаг России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404813"/>
            <a:ext cx="15335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2"/>
          <p:cNvSpPr>
            <a:spLocks noChangeArrowheads="1"/>
          </p:cNvSpPr>
          <p:nvPr/>
        </p:nvSpPr>
        <p:spPr bwMode="auto">
          <a:xfrm>
            <a:off x="357188" y="571500"/>
            <a:ext cx="6072187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Verdana" pitchFamily="34" charset="0"/>
              </a:rPr>
              <a:t>     </a:t>
            </a:r>
            <a:r>
              <a:rPr lang="ru-RU" sz="2400" b="1">
                <a:solidFill>
                  <a:schemeClr val="bg1"/>
                </a:solidFill>
                <a:latin typeface="Verdana" pitchFamily="34" charset="0"/>
              </a:rPr>
              <a:t>30 ноября 1993 года </a:t>
            </a:r>
            <a:r>
              <a:rPr lang="ru-RU" sz="2400">
                <a:solidFill>
                  <a:schemeClr val="bg1"/>
                </a:solidFill>
                <a:latin typeface="Verdana" pitchFamily="34" charset="0"/>
              </a:rPr>
              <a:t>президент Российской Федерации Б.Н.Ельцин подписал указ, в котором дается описание нового герба: "Государственный герб Российской Федерации представляет собой изображение золотого двуглавого орла, помещенного на красном геральдическом щите; над орлом - три исторические короны Петра Великого (над головами - две малые и над ними - одна большего размера); в лапах орла - скипетр и держава; на груди орла на красном щите - всадник, поражающий копьем дракона". </a:t>
            </a:r>
          </a:p>
        </p:txBody>
      </p:sp>
      <p:pic>
        <p:nvPicPr>
          <p:cNvPr id="22531" name="Picture 7" descr="C:\Users\VS\Мои документы\1\ГЕРБ\gerb_r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97638" y="1928813"/>
            <a:ext cx="2646362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7563" y="285750"/>
            <a:ext cx="24288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FF00"/>
                </a:solidFill>
                <a:latin typeface="+mn-lt"/>
              </a:rPr>
              <a:t>Гимн</a:t>
            </a:r>
            <a:endParaRPr lang="ru-RU" sz="3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357188" y="785813"/>
            <a:ext cx="83581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ru-RU" sz="2000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До ХVII века во время событий государственного значения исполнялись церковные песнопения. При Петре</a:t>
            </a:r>
            <a:r>
              <a:rPr lang="en-US" sz="2000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I –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 военные марши, к концу его царствования  создан </a:t>
            </a:r>
            <a:r>
              <a:rPr lang="ru-RU" sz="2000" b="1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"Преображенский марш Петра Великого</a:t>
            </a:r>
            <a:r>
              <a:rPr lang="en-US" sz="2000" b="1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”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(1791-1816)</a:t>
            </a:r>
            <a:r>
              <a:rPr lang="ru-RU" sz="2000" dirty="0">
                <a:solidFill>
                  <a:srgbClr val="000000"/>
                </a:solidFill>
                <a:latin typeface="+mn-lt"/>
                <a:ea typeface="Times New Roman" pitchFamily="18" charset="0"/>
                <a:cs typeface="Tahoma" pitchFamily="34" charset="0"/>
              </a:rPr>
              <a:t>.</a:t>
            </a:r>
            <a:r>
              <a:rPr lang="ru-RU" sz="2000" dirty="0">
                <a:latin typeface="+mn-lt"/>
              </a:rPr>
              <a:t> </a:t>
            </a:r>
          </a:p>
          <a:p>
            <a:pPr algn="just">
              <a:defRPr/>
            </a:pPr>
            <a:endParaRPr lang="ru-RU" sz="2000" dirty="0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88" y="2143125"/>
            <a:ext cx="8429625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bg1"/>
                </a:solidFill>
                <a:latin typeface="+mn-lt"/>
              </a:rPr>
              <a:t>Первый официальный гимн России - </a:t>
            </a:r>
            <a:r>
              <a:rPr lang="ru-RU" sz="2000" b="1" dirty="0">
                <a:solidFill>
                  <a:schemeClr val="bg1"/>
                </a:solidFill>
                <a:latin typeface="+mn-lt"/>
              </a:rPr>
              <a:t>"Молитва русских"</a:t>
            </a:r>
            <a:r>
              <a:rPr lang="ru-RU" sz="2000" dirty="0">
                <a:solidFill>
                  <a:schemeClr val="bg1"/>
                </a:solidFill>
                <a:latin typeface="+mn-lt"/>
              </a:rPr>
              <a:t> (1816-1833)</a:t>
            </a:r>
            <a:r>
              <a:rPr lang="ru-RU" sz="20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+mn-lt"/>
              </a:rPr>
              <a:t>на слова В.А. Жуковского. Исполнялся на английскую музыку «Правь, Британия».</a:t>
            </a:r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2357438" y="3143250"/>
            <a:ext cx="4429125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Второй официальный гимн - </a:t>
            </a:r>
            <a:r>
              <a:rPr lang="ru-RU" sz="2000" b="1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"Боже, Царя храни</a:t>
            </a:r>
            <a:r>
              <a:rPr lang="en-US" sz="2000" b="1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”</a:t>
            </a:r>
            <a:endParaRPr lang="ru-RU" sz="2000" b="1" dirty="0">
              <a:solidFill>
                <a:schemeClr val="bg1"/>
              </a:solidFill>
              <a:latin typeface="+mn-lt"/>
              <a:ea typeface="Times New Roman" pitchFamily="18" charset="0"/>
              <a:cs typeface="Tahoma" pitchFamily="34" charset="0"/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(мелодия А.Ф. Львова,  слова В.А.Жуковского) -</a:t>
            </a:r>
            <a:r>
              <a:rPr lang="en-US" sz="2000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Times New Roman" pitchFamily="18" charset="0"/>
                <a:cs typeface="Tahoma" pitchFamily="34" charset="0"/>
              </a:rPr>
              <a:t>прозвучал 25 декабря 1833 года, в  день празднования годовщины изгнания французов из России. Этот гимн существовал до 2 марта 1917 года, дня отречения от престола императора Николая II.</a:t>
            </a:r>
            <a:endParaRPr lang="ru-RU" sz="2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" name="Рисунок 5" descr="052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357563"/>
            <a:ext cx="1884363" cy="2447925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858000" y="6072188"/>
            <a:ext cx="1857375" cy="33813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bg1"/>
                </a:solidFill>
                <a:latin typeface="+mn-lt"/>
              </a:rPr>
              <a:t>В.А. Жуковский</a:t>
            </a:r>
          </a:p>
        </p:txBody>
      </p:sp>
      <p:pic>
        <p:nvPicPr>
          <p:cNvPr id="36866" name="Picture 2" descr="H:\lvov.jpg"/>
          <p:cNvPicPr>
            <a:picLocks noChangeAspect="1" noChangeArrowheads="1"/>
          </p:cNvPicPr>
          <p:nvPr/>
        </p:nvPicPr>
        <p:blipFill>
          <a:blip r:embed="rId3"/>
          <a:srcRect l="9677" t="5196" r="6452" b="3875"/>
          <a:stretch>
            <a:fillRect/>
          </a:stretch>
        </p:blipFill>
        <p:spPr bwMode="auto">
          <a:xfrm>
            <a:off x="428625" y="3357563"/>
            <a:ext cx="1857375" cy="2500312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500063" y="6072188"/>
            <a:ext cx="1714500" cy="33813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bg1"/>
                </a:solidFill>
                <a:latin typeface="+mn-lt"/>
              </a:rPr>
              <a:t>Князь </a:t>
            </a:r>
            <a:r>
              <a:rPr lang="ru-RU" sz="1600" dirty="0">
                <a:solidFill>
                  <a:schemeClr val="bg1"/>
                </a:solidFill>
                <a:latin typeface="+mn-lt"/>
              </a:rPr>
              <a:t>Львов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88" y="357188"/>
            <a:ext cx="8429625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После Февральской революции в качестве гимна стали использовать мелодию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«Марсельезы» 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(1917-1918), главной песни Великой французской революции.  Слова были другие - не перевод, но не менее революционные: "Отречемся от старого мира".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Затем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«Интернационал»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(«Вставай, проклятьем заклеймённый…») использовался в качестве гимна РСФСР и СССР до 1 января 1944 года, когда прозвучал гимн Александрова на стихи Михалкова и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Эль-Регистана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625" y="3286125"/>
            <a:ext cx="4286250" cy="1631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       </a:t>
            </a:r>
            <a:r>
              <a:rPr lang="ru-RU" sz="2000" dirty="0">
                <a:solidFill>
                  <a:schemeClr val="bg1"/>
                </a:solidFill>
                <a:latin typeface="+mn-lt"/>
              </a:rPr>
              <a:t>В 1990-2000 годах государственным гимном являлась мелодия, созданная на основе </a:t>
            </a:r>
            <a:r>
              <a:rPr lang="ru-RU" sz="2000" b="1" dirty="0">
                <a:solidFill>
                  <a:schemeClr val="bg1"/>
                </a:solidFill>
                <a:latin typeface="+mn-lt"/>
              </a:rPr>
              <a:t>«Патриотической песни» </a:t>
            </a:r>
            <a:r>
              <a:rPr lang="ru-RU" sz="2000" dirty="0">
                <a:solidFill>
                  <a:schemeClr val="bg1"/>
                </a:solidFill>
                <a:latin typeface="+mn-lt"/>
              </a:rPr>
              <a:t>М.Глинки.</a:t>
            </a:r>
          </a:p>
        </p:txBody>
      </p:sp>
      <p:sp>
        <p:nvSpPr>
          <p:cNvPr id="24580" name="Rectangle 1"/>
          <p:cNvSpPr>
            <a:spLocks noChangeArrowheads="1"/>
          </p:cNvSpPr>
          <p:nvPr/>
        </p:nvSpPr>
        <p:spPr bwMode="auto">
          <a:xfrm>
            <a:off x="285750" y="4857750"/>
            <a:ext cx="44291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26960" bIns="0" anchor="ctr">
            <a:spAutoFit/>
          </a:bodyPr>
          <a:lstStyle/>
          <a:p>
            <a:pPr algn="just" eaLnBrk="0" hangingPunct="0"/>
            <a:r>
              <a:rPr lang="ru-RU"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         20 декабря </a:t>
            </a:r>
            <a:r>
              <a:rPr lang="ru-RU" sz="20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2000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 года мелодия Александрова вновь стала гимном Российской Федерации, текст создан С.В.Михалковым.</a:t>
            </a:r>
            <a:endParaRPr lang="ru-RU" sz="2000" b="1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</p:txBody>
      </p:sp>
      <p:pic>
        <p:nvPicPr>
          <p:cNvPr id="24581" name="Picture 8" descr="C:\Users\VS\Мои документы\1\ГЕРБ\Og10_058_Page_1_Image_0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88" y="3429000"/>
            <a:ext cx="3857625" cy="290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786063" y="357188"/>
          <a:ext cx="6357937" cy="6210300"/>
        </p:xfrm>
        <a:graphic>
          <a:graphicData uri="http://schemas.openxmlformats.org/drawingml/2006/table">
            <a:tbl>
              <a:tblPr/>
              <a:tblGrid>
                <a:gridCol w="1071557"/>
                <a:gridCol w="5000630"/>
                <a:gridCol w="285750"/>
              </a:tblGrid>
              <a:tr h="621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7410" marR="7410" marT="7410" marB="74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Россия - священная наша держава,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Россия - любимая наша страна.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Могучая воля, великая слава -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Твое достоянье на все времена!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Припев: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Славься, Отечество наше свободное,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Братских народов союз вековой,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Предками данная мудрость народная!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Славься, страна! Мы гордимся тобой!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От южных морей до полярного края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Раскинулись наши леса и поля.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Одна ты на свете! Одна ты такая -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Хранимая Богом родная земля!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Припев: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 Славься, Отечество наше свободное,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 Братских народов союз вековой,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 Предками данная мудрость народная!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 Славься, страна! Мы гордимся тобой!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Широкий простор для мечты и для жизни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Грядущие нам открывают года.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Нам силу дает наша верность Отчизне.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Так было, так есть и так будет всегда!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Припев: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  Славься, Отечество наше свободное,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  Братских народов союз вековой,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  Предками данная мудрость народная!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        Славься, страна! Мы гордимся тобой!</a:t>
                      </a:r>
                    </a:p>
                  </a:txBody>
                  <a:tcPr marL="7410" marR="7410" marT="7410" marB="74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L="7410" marR="7410" marT="7410" marB="74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06" name="Rectangle 1"/>
          <p:cNvSpPr>
            <a:spLocks noChangeArrowheads="1"/>
          </p:cNvSpPr>
          <p:nvPr/>
        </p:nvSpPr>
        <p:spPr bwMode="auto">
          <a:xfrm>
            <a:off x="0" y="714375"/>
            <a:ext cx="3500438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26960" bIns="0" anchor="ctr">
            <a:spAutoFit/>
          </a:bodyPr>
          <a:lstStyle/>
          <a:p>
            <a:pPr algn="ctr" eaLnBrk="0" hangingPunct="0"/>
            <a:r>
              <a:rPr lang="ru-RU" sz="3200" b="1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Гимн России</a:t>
            </a:r>
            <a:endParaRPr lang="ru-RU" sz="3200" b="1" i="1">
              <a:solidFill>
                <a:srgbClr val="FFFF00"/>
              </a:solidFill>
              <a:latin typeface="Verdana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Музыка –</a:t>
            </a:r>
          </a:p>
          <a:p>
            <a:pPr algn="ctr" eaLnBrk="0" hangingPunct="0"/>
            <a:r>
              <a:rPr lang="ru-RU" sz="2000" b="1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А.В.  Александрова, </a:t>
            </a:r>
          </a:p>
          <a:p>
            <a:pPr algn="ctr" eaLnBrk="0" hangingPunct="0"/>
            <a:r>
              <a:rPr lang="ru-RU" sz="2000" b="1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 текст –</a:t>
            </a:r>
          </a:p>
          <a:p>
            <a:pPr algn="ctr" eaLnBrk="0" hangingPunct="0"/>
            <a:r>
              <a:rPr lang="ru-RU" sz="2000" b="1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 С.В. Михалкова.</a:t>
            </a:r>
          </a:p>
          <a:p>
            <a:pPr algn="ctr" eaLnBrk="0" hangingPunct="0"/>
            <a:endParaRPr lang="ru-RU"/>
          </a:p>
        </p:txBody>
      </p:sp>
      <p:pic>
        <p:nvPicPr>
          <p:cNvPr id="6" name="Рисунок 5" descr="125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000375"/>
            <a:ext cx="1352550" cy="197485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</p:pic>
      <p:pic>
        <p:nvPicPr>
          <p:cNvPr id="34817" name="Picture 1" descr="H:\alexandrov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88" y="3857625"/>
            <a:ext cx="1357312" cy="1976438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66FFFF"/>
                </a:solidFill>
              </a:rPr>
              <a:t>Герб Российской Федерации</a:t>
            </a:r>
          </a:p>
        </p:txBody>
      </p:sp>
      <p:sp>
        <p:nvSpPr>
          <p:cNvPr id="88073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>
                <a:solidFill>
                  <a:srgbClr val="66FFFF"/>
                </a:solidFill>
                <a:effectLst/>
              </a:rPr>
              <a:t>Государственный герб России - официальный государственный символ, утвержденный законом. Его изображают на печатях, бланках государственных организаций и учреждений, денежных знаках, документах, удостоверяющих личность гражданина РФ, на пограничных знаках, государственных наградах, боевых знаменах воинских частей и т. п.</a:t>
            </a:r>
          </a:p>
        </p:txBody>
      </p:sp>
      <p:pic>
        <p:nvPicPr>
          <p:cNvPr id="88071" name="Picture 7" descr="герб2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lum bright="-6000"/>
          </a:blip>
          <a:srcRect/>
          <a:stretch>
            <a:fillRect/>
          </a:stretch>
        </p:blipFill>
        <p:spPr>
          <a:xfrm>
            <a:off x="827088" y="1628775"/>
            <a:ext cx="3529012" cy="4537075"/>
          </a:xfrm>
          <a:noFill/>
          <a:ln>
            <a:solidFill>
              <a:srgbClr val="000000"/>
            </a:solidFill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66FFFF"/>
                </a:solidFill>
              </a:rPr>
              <a:t>Флаг Российской федерации</a:t>
            </a:r>
          </a:p>
        </p:txBody>
      </p:sp>
      <p:sp>
        <p:nvSpPr>
          <p:cNvPr id="91145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16113"/>
            <a:ext cx="4038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000" b="1" smtClean="0">
                <a:solidFill>
                  <a:srgbClr val="66FFFF"/>
                </a:solidFill>
              </a:rPr>
              <a:t>Государственный флаг Российской Федерации является официальным символом РФ. Во все времена цвету придавали особый смысл. Белый цвет означает мир и чистоту, синий - небо, верность и правду, красный - огонь и отвагу. 22 августа мы отмечаем День Государственного флага России.</a:t>
            </a:r>
          </a:p>
        </p:txBody>
      </p:sp>
      <p:pic>
        <p:nvPicPr>
          <p:cNvPr id="91143" name="Picture 7" descr="rus_anim"/>
          <p:cNvPicPr>
            <a:picLocks noChangeAspect="1" noChangeArrowheads="1" noCro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916113"/>
            <a:ext cx="4572000" cy="41052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  <p:bldP spid="9114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66FFFF"/>
                </a:solidFill>
              </a:rPr>
              <a:t>Гимн Российской Федерации</a:t>
            </a:r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66FFFF"/>
                </a:solidFill>
              </a:rPr>
              <a:t>Гимн – это торжественная песня или мелодия, которая исполняется в особых, торжественных случаях: во время национальных праздников, подъема Государственного флага РФ, торжественных собраний, во время проведения воинских ритуалов и спортивных соревнований. При исполнении гимна любой страны люди, слушающие его, встают, мужчины снимают головные уборы. Так проявляется уважение к стране, чей гимн звучит.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(слова С.Михалкова)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1-й куплет: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Россия - священная наша держава,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Россия - любимая наша страна.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Могучая воля, великая слава -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Твое достоянье на все времена!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Припев: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Славься, Отечество наше свободное, 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Братских народов союз вековой, 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Предками данная мудрость народная! 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Славься, страна! Мы гордимся тобой!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2-й куплет: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южных морей до полярного края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Раскинулись наши леса и поля.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Одна ты на свете! Одна ты такая -</a:t>
            </a:r>
            <a:b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Хранимая Богом родная земля!</a:t>
            </a:r>
            <a:r>
              <a:rPr lang="ru-RU" sz="1600" dirty="0" smtClean="0">
                <a:solidFill>
                  <a:srgbClr val="660033"/>
                </a:solidFill>
              </a:rPr>
              <a:t/>
            </a:r>
            <a:br>
              <a:rPr lang="ru-RU" sz="1600" dirty="0" smtClean="0">
                <a:solidFill>
                  <a:srgbClr val="660033"/>
                </a:solidFill>
              </a:rPr>
            </a:br>
            <a:r>
              <a:rPr lang="ru-RU" sz="1600" dirty="0" smtClean="0">
                <a:solidFill>
                  <a:srgbClr val="660033"/>
                </a:solidFill>
              </a:rPr>
              <a:t/>
            </a:r>
            <a:br>
              <a:rPr lang="ru-RU" sz="1600" dirty="0" smtClean="0">
                <a:solidFill>
                  <a:srgbClr val="660033"/>
                </a:solidFill>
              </a:rPr>
            </a:br>
            <a:endParaRPr lang="ru-RU" sz="1600" dirty="0" smtClean="0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>
                <a:solidFill>
                  <a:srgbClr val="66FFFF"/>
                </a:solidFill>
              </a:rPr>
              <a:t>Конституция </a:t>
            </a:r>
            <a:br>
              <a:rPr lang="ru-RU" sz="4000" smtClean="0">
                <a:solidFill>
                  <a:srgbClr val="66FFFF"/>
                </a:solidFill>
              </a:rPr>
            </a:br>
            <a:r>
              <a:rPr lang="ru-RU" sz="4000" smtClean="0">
                <a:solidFill>
                  <a:srgbClr val="66FFFF"/>
                </a:solidFill>
              </a:rPr>
              <a:t>Российской Федерации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solidFill>
                  <a:srgbClr val="66FFFF"/>
                </a:solidFill>
              </a:rPr>
              <a:t>главный (основной) закон нашей страны - Конституция. Ныне действующая Конституция была принята 12 декабря 1993 года. С тех пор этот день является государственным праздником нашей страны. </a:t>
            </a:r>
          </a:p>
        </p:txBody>
      </p:sp>
      <p:pic>
        <p:nvPicPr>
          <p:cNvPr id="96263" name="Picture 7" descr="констит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773238"/>
            <a:ext cx="3889375" cy="41036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6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/>
      <p:bldP spid="9626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>
                <a:solidFill>
                  <a:srgbClr val="66FFFF"/>
                </a:solidFill>
              </a:rPr>
              <a:t>Паспорт гражданина </a:t>
            </a:r>
            <a:br>
              <a:rPr lang="ru-RU" sz="4000" smtClean="0">
                <a:solidFill>
                  <a:srgbClr val="66FFFF"/>
                </a:solidFill>
              </a:rPr>
            </a:br>
            <a:r>
              <a:rPr lang="ru-RU" sz="4000" smtClean="0">
                <a:solidFill>
                  <a:srgbClr val="66FFFF"/>
                </a:solidFill>
              </a:rPr>
              <a:t>Российской Федерации</a:t>
            </a:r>
          </a:p>
        </p:txBody>
      </p:sp>
      <p:sp>
        <p:nvSpPr>
          <p:cNvPr id="104456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773238"/>
            <a:ext cx="4038600" cy="46736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smtClean="0">
                <a:solidFill>
                  <a:srgbClr val="66FFFF"/>
                </a:solidFill>
              </a:rPr>
              <a:t>Паспорт гражданина РФ – это документ, удостоверяющий личность.</a:t>
            </a:r>
          </a:p>
          <a:p>
            <a:pPr eaLnBrk="1" hangingPunct="1">
              <a:defRPr/>
            </a:pPr>
            <a:r>
              <a:rPr lang="ru-RU" sz="2000" b="1" smtClean="0">
                <a:solidFill>
                  <a:srgbClr val="66FFFF"/>
                </a:solidFill>
              </a:rPr>
              <a:t>Каждый гражданин, достигший возраста 14 лет, обязан получить паспорт.</a:t>
            </a:r>
          </a:p>
          <a:p>
            <a:pPr eaLnBrk="1" hangingPunct="1">
              <a:defRPr/>
            </a:pPr>
            <a:r>
              <a:rPr lang="ru-RU" sz="2000" b="1" smtClean="0">
                <a:solidFill>
                  <a:srgbClr val="66FFFF"/>
                </a:solidFill>
              </a:rPr>
              <a:t>В паспорте указываются личные данные гражданина РФ (ФИО, дата и место рождение, адрес регистрации и т.д.).</a:t>
            </a:r>
          </a:p>
        </p:txBody>
      </p:sp>
      <p:pic>
        <p:nvPicPr>
          <p:cNvPr id="104454" name="Picture 6" descr="паспорт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773238"/>
            <a:ext cx="3254375" cy="42481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4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44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57188" y="928688"/>
            <a:ext cx="8501062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>
                <a:solidFill>
                  <a:schemeClr val="bg1"/>
                </a:solidFill>
                <a:latin typeface="Verdana" pitchFamily="34" charset="0"/>
              </a:rPr>
              <a:t>1669 год </a:t>
            </a:r>
            <a:r>
              <a:rPr lang="ru-RU" sz="3200">
                <a:solidFill>
                  <a:schemeClr val="bg1"/>
                </a:solidFill>
                <a:latin typeface="Verdana" pitchFamily="34" charset="0"/>
              </a:rPr>
              <a:t>– в царствование Алексея Михайловича над первым военным русским кораблём «Орёл» поднят Российский флаг. </a:t>
            </a:r>
          </a:p>
          <a:p>
            <a:pPr algn="just"/>
            <a:endParaRPr lang="ru-RU">
              <a:solidFill>
                <a:schemeClr val="bg1"/>
              </a:solidFill>
              <a:latin typeface="Verdana" pitchFamily="34" charset="0"/>
            </a:endParaRPr>
          </a:p>
          <a:p>
            <a:pPr algn="just"/>
            <a:r>
              <a:rPr lang="ru-RU">
                <a:solidFill>
                  <a:schemeClr val="bg1"/>
                </a:solidFill>
                <a:latin typeface="Verdana" pitchFamily="34" charset="0"/>
              </a:rPr>
              <a:t>. </a:t>
            </a:r>
          </a:p>
        </p:txBody>
      </p:sp>
      <p:pic>
        <p:nvPicPr>
          <p:cNvPr id="3" name="Рисунок 2" descr="http://upload.wikimedia.org/wikipedia/commons/thumb/4/46/Flag_of_Russia_1668.png/200px-Flag_of_Russia_1668.png">
            <a:hlinkClick r:id="rId2" tooltip="&quot;Предполагаемый вид флага корабля «Орёл»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3071813"/>
            <a:ext cx="2928938" cy="214312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026" name="Picture 2" descr="C:\Documents and Settings\admin\Мои документы\12810_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3" y="2928938"/>
            <a:ext cx="2984500" cy="314325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5286375" y="6143625"/>
            <a:ext cx="3500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chemeClr val="bg1"/>
                </a:solidFill>
                <a:latin typeface="Verdana" pitchFamily="34" charset="0"/>
              </a:rPr>
              <a:t>Макет корабля «Орёл»</a:t>
            </a: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642938" y="5429250"/>
            <a:ext cx="34020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i="1">
                <a:solidFill>
                  <a:schemeClr val="bg1"/>
                </a:solidFill>
                <a:latin typeface="Verdana" pitchFamily="34" charset="0"/>
              </a:rPr>
              <a:t>Предполагаемый вид</a:t>
            </a:r>
          </a:p>
          <a:p>
            <a:pPr algn="ctr"/>
            <a:r>
              <a:rPr lang="ru-RU" i="1">
                <a:solidFill>
                  <a:schemeClr val="bg1"/>
                </a:solidFill>
                <a:latin typeface="Verdana" pitchFamily="34" charset="0"/>
              </a:rPr>
              <a:t> флага на корабле «Орёл»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813" y="214313"/>
            <a:ext cx="76438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FFFF00"/>
                </a:solidFill>
                <a:latin typeface="+mn-lt"/>
              </a:rPr>
              <a:t>История флага</a:t>
            </a:r>
            <a:endParaRPr lang="ru-RU" sz="4000" b="1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643188" y="357188"/>
            <a:ext cx="6143625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8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1693 год </a:t>
            </a:r>
            <a:r>
              <a:rPr lang="ru-RU" sz="28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-</a:t>
            </a:r>
            <a:r>
              <a:rPr lang="ru-RU" sz="2800">
                <a:solidFill>
                  <a:schemeClr val="bg1"/>
                </a:solidFill>
                <a:latin typeface="Verdana" pitchFamily="34" charset="0"/>
              </a:rPr>
              <a:t> во время плавания Петра I на 12-пушечной яхте «Святой Пётр» в Белом море с отрядом военных кораблей</a:t>
            </a:r>
            <a:r>
              <a:rPr lang="ru-RU" sz="28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 в качестве штандарта  поднят «Флаг царя Московского» — полотнище, состоящее из трёх горизонтальных полос белого, синего и красного цветов, с золотым двуглавым орлом посередине.</a:t>
            </a:r>
          </a:p>
          <a:p>
            <a:pPr algn="just"/>
            <a:r>
              <a:rPr lang="ru-RU" sz="28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    Флаг стал использоваться в качестве единого  морского флага России, являясь  первым государственным флагом </a:t>
            </a:r>
            <a:r>
              <a:rPr lang="ru-RU" sz="28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. </a:t>
            </a:r>
            <a:endParaRPr lang="ru-RU" sz="2800">
              <a:latin typeface="Verdana" pitchFamily="34" charset="0"/>
            </a:endParaRPr>
          </a:p>
        </p:txBody>
      </p:sp>
      <p:pic>
        <p:nvPicPr>
          <p:cNvPr id="15363" name="Picture 2" descr="C:\Documents and Settings\admin\Мои документы\Peter_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714500"/>
            <a:ext cx="238125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28625" y="5072063"/>
            <a:ext cx="8429625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8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1896 год 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- Николай II закрепил 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 за бело-сине-красным флагом статус единственного государственного флага Российской империи.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 </a:t>
            </a: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14313" y="357188"/>
            <a:ext cx="64293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1858 год 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-  Александр II учреждает черно-желто-белый флаг дпя правительственных, казенных и административных учреждений. Его цвета символи-зировали землю-золото-серебро. </a:t>
            </a:r>
            <a:endParaRPr lang="ru-RU" sz="200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2" name="Рисунок 1" descr="Монархический фла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571500"/>
            <a:ext cx="2136775" cy="142875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57188" y="2500313"/>
            <a:ext cx="8215312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>
                <a:solidFill>
                  <a:schemeClr val="bg1"/>
                </a:solidFill>
                <a:latin typeface="Verdana" pitchFamily="34" charset="0"/>
              </a:rPr>
              <a:t>1883 год 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- Александр III. «Повеление о флагах для украшения зданий в торжественных случаях» предписывает использовать исключительно бело-сине-красный флаг. Чёрно-жёлто-белый </a:t>
            </a:r>
          </a:p>
          <a:p>
            <a:pPr algn="just"/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 считать династическим флагом </a:t>
            </a:r>
          </a:p>
          <a:p>
            <a:pPr algn="just"/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царствующего дома Романовых.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1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86" descr="Флаг РСФС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75" y="4429125"/>
            <a:ext cx="235743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1397000"/>
          <a:ext cx="870857" cy="1500198"/>
        </p:xfrm>
        <a:graphic>
          <a:graphicData uri="http://schemas.openxmlformats.org/drawingml/2006/table">
            <a:tbl>
              <a:tblPr/>
              <a:tblGrid>
                <a:gridCol w="870857"/>
              </a:tblGrid>
              <a:tr h="1234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09" marR="8709" marT="8709" marB="87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Calibri"/>
                        <a:ea typeface="Times New Roman"/>
                      </a:endParaRPr>
                    </a:p>
                  </a:txBody>
                  <a:tcPr marL="8709" marR="8709" marT="8709" marB="87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9" name="Рисунок 3" descr="Флаг ССС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1428750"/>
            <a:ext cx="23241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57188" y="357188"/>
            <a:ext cx="571500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>
                <a:latin typeface="Verdana" pitchFamily="34" charset="0"/>
              </a:rPr>
              <a:t>     </a:t>
            </a:r>
            <a:r>
              <a:rPr lang="ru-RU" sz="2800">
                <a:solidFill>
                  <a:schemeClr val="bg1"/>
                </a:solidFill>
                <a:latin typeface="Verdana" pitchFamily="34" charset="0"/>
              </a:rPr>
              <a:t>Бело-сине-красный флаг продолжал быть государственным символом России до апреля 1918 года, затем </a:t>
            </a:r>
            <a:r>
              <a:rPr lang="ru-RU" sz="28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 был заменён на красный с серпом и молотом (декрет ВЦИК от </a:t>
            </a:r>
            <a:r>
              <a:rPr lang="ru-RU" sz="28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14 апреля 1918 года</a:t>
            </a:r>
            <a:r>
              <a:rPr lang="ru-RU" sz="28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). </a:t>
            </a:r>
          </a:p>
          <a:p>
            <a:pPr algn="just"/>
            <a:endParaRPr lang="ru-RU" sz="2800">
              <a:solidFill>
                <a:schemeClr val="bg1"/>
              </a:solidFill>
              <a:latin typeface="Verdana" pitchFamily="34" charset="0"/>
              <a:cs typeface="Times New Roman" pitchFamily="18" charset="0"/>
            </a:endParaRPr>
          </a:p>
          <a:p>
            <a:pPr algn="just"/>
            <a:r>
              <a:rPr lang="ru-RU" sz="28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     Впоследствии этот флаг стал флагом СССР, а РСФСР получила флаг  с вертикальной полосой голубого цвета.</a:t>
            </a:r>
            <a:endParaRPr lang="ru-RU" sz="280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313" y="714375"/>
          <a:ext cx="4643460" cy="5273996"/>
        </p:xfrm>
        <a:graphic>
          <a:graphicData uri="http://schemas.openxmlformats.org/drawingml/2006/table">
            <a:tbl>
              <a:tblPr/>
              <a:tblGrid>
                <a:gridCol w="4643460"/>
              </a:tblGrid>
              <a:tr h="527399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22 августа 1991 -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бело-сине-красный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триколор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вновь стал   государственным флагом России.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Современный флаг России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зако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   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нодательно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окончательно утвержден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    8 декабря 2000 года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.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День Государственного Флага Российской Федерации отмечается       ежегодно 22 августа.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</a:t>
                      </a:r>
                    </a:p>
                  </a:txBody>
                  <a:tcPr marL="9525" marR="9525" marT="9525" marB="95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000500" y="5214938"/>
            <a:ext cx="4857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000">
                <a:latin typeface="Verdana" pitchFamily="34" charset="0"/>
              </a:rPr>
              <a:t>      </a:t>
            </a:r>
            <a:endParaRPr lang="ru-RU" sz="200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8437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3" y="1643063"/>
            <a:ext cx="363537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4"/>
          <p:cNvSpPr>
            <a:spLocks noChangeArrowheads="1"/>
          </p:cNvSpPr>
          <p:nvPr/>
        </p:nvSpPr>
        <p:spPr bwMode="auto">
          <a:xfrm>
            <a:off x="285750" y="928688"/>
            <a:ext cx="850106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    В настоящее время не существует официального толкования цветов флага России. Однако в дореволюционные времена они трактовались следующим образом:  белый — цвет свободы; синий — цвет Богородицы, покровительницы России; красный цвет — символ державности. </a:t>
            </a:r>
          </a:p>
          <a:p>
            <a:pPr algn="just"/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    Другим распространённым толкованием было соотнесение цветов флага  с историческими областями Российской империи: Белой Руси (белый цвет), Малой (синий цвет) и Великой Руси (красный цвет).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50" y="428625"/>
            <a:ext cx="77866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FF00"/>
                </a:solidFill>
                <a:latin typeface="+mn-lt"/>
              </a:rPr>
              <a:t>Значение цветов флага России.</a:t>
            </a:r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214313" y="3714750"/>
            <a:ext cx="485775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По русским обиходным понятиям </a:t>
            </a:r>
            <a:r>
              <a:rPr lang="en-US" sz="2000">
                <a:solidFill>
                  <a:schemeClr val="bg1"/>
                </a:solidFill>
                <a:latin typeface="Verdana" pitchFamily="34" charset="0"/>
              </a:rPr>
              <a:t>XVII-XIX 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веков </a:t>
            </a:r>
          </a:p>
          <a:p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    </a:t>
            </a:r>
            <a:r>
              <a:rPr lang="ru-RU" sz="2000" b="1">
                <a:solidFill>
                  <a:schemeClr val="bg1"/>
                </a:solidFill>
                <a:latin typeface="Verdana" pitchFamily="34" charset="0"/>
              </a:rPr>
              <a:t>красный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 цвет символизировал отвагу, войну, героизм, огонь, самопожертвование;        </a:t>
            </a:r>
          </a:p>
          <a:p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    </a:t>
            </a:r>
            <a:r>
              <a:rPr lang="ru-RU" sz="2000" b="1">
                <a:solidFill>
                  <a:schemeClr val="bg1"/>
                </a:solidFill>
                <a:latin typeface="Verdana" pitchFamily="34" charset="0"/>
              </a:rPr>
              <a:t>синий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 – небо, духовность, верность, веру;</a:t>
            </a:r>
          </a:p>
          <a:p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    </a:t>
            </a:r>
            <a:r>
              <a:rPr lang="ru-RU" sz="2000" b="1">
                <a:solidFill>
                  <a:schemeClr val="bg1"/>
                </a:solidFill>
                <a:latin typeface="Verdana" pitchFamily="34" charset="0"/>
              </a:rPr>
              <a:t>белый 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</a:rPr>
              <a:t>– мир, чистоту, правду, благородство, совершенство.</a:t>
            </a:r>
          </a:p>
        </p:txBody>
      </p:sp>
      <p:pic>
        <p:nvPicPr>
          <p:cNvPr id="19461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3" y="3929063"/>
            <a:ext cx="3751262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285750" y="714375"/>
            <a:ext cx="85725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06400" algn="just" eaLnBrk="0" hangingPunct="0"/>
            <a:r>
              <a:rPr lang="ru-RU"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Первое свидетельство использования двуглавого орла как государственной эмблемы  - печать Иоанна III Васильевича на меновой грамоте </a:t>
            </a:r>
            <a:r>
              <a:rPr lang="ru-RU" sz="24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1497 года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. </a:t>
            </a:r>
          </a:p>
          <a:p>
            <a:pPr indent="406400" algn="just" eaLnBrk="0" hangingPunct="0"/>
            <a:r>
              <a:rPr lang="ru-RU"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При Петре </a:t>
            </a:r>
            <a:r>
              <a:rPr lang="en-US"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I</a:t>
            </a:r>
            <a:r>
              <a:rPr lang="ru-RU"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  герб  дополнен изображением цепи со знаком ордена святого Андрея Первозванного  на груди орла. Изменилась раскраска  - орел стал черным, а фон - желтым. На груди орла - щит с изображением всадника.</a:t>
            </a:r>
          </a:p>
          <a:p>
            <a:pPr indent="406400" algn="just" eaLnBrk="0" hangingPunct="0"/>
            <a:r>
              <a:rPr lang="ru-RU"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 С 1730 года всадника стали называть Святым Георгием Победоносцем, поражающим змия.  Этот символ борьбы добра со злом указывает, что Москва - сердце Руси.</a:t>
            </a:r>
          </a:p>
          <a:p>
            <a:pPr indent="406400" algn="just" eaLnBrk="0" hangingPunct="0"/>
            <a:endParaRPr lang="ru-RU" sz="2400">
              <a:latin typeface="Verdana" pitchFamily="34" charset="0"/>
            </a:endParaRPr>
          </a:p>
        </p:txBody>
      </p:sp>
      <p:pic>
        <p:nvPicPr>
          <p:cNvPr id="20483" name="Рисунок 4" descr="http://upload.wikimedia.org/wikipedia/commons/thumb/b/bb/Coat_of_Arms_of_Moscow.svg/180px-Coat_of_Arms_of_Moscow.svg.png">
            <a:hlinkClick r:id="rId2" tooltip="&quot;Герб Москвы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3929063"/>
            <a:ext cx="20002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71813" y="5357813"/>
            <a:ext cx="2714625" cy="83026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600" dirty="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щит с изображением всадника -древнейший герб Москвы.</a:t>
            </a:r>
            <a:endParaRPr lang="ru-RU" sz="16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3250" y="357188"/>
            <a:ext cx="36433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  <a:latin typeface="+mn-lt"/>
              </a:rPr>
              <a:t>Герб </a:t>
            </a:r>
            <a:r>
              <a:rPr lang="ru-RU" sz="2800" b="1" dirty="0">
                <a:solidFill>
                  <a:srgbClr val="FFFF00"/>
                </a:solidFill>
                <a:latin typeface="+mn-lt"/>
              </a:rPr>
              <a:t>России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0" name="Прямая со стрелкой 9"/>
          <p:cNvCxnSpPr>
            <a:stCxn id="7" idx="3"/>
          </p:cNvCxnSpPr>
          <p:nvPr/>
        </p:nvCxnSpPr>
        <p:spPr>
          <a:xfrm flipV="1">
            <a:off x="5786438" y="5572125"/>
            <a:ext cx="571500" cy="201613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7" name="Picture 8" descr="C:\Users\VS\Мои документы\1\ГЕРБ\Russian_Empire's_Big_Coat_of_Arm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4025900"/>
            <a:ext cx="2357437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3" descr="Герб ССС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1357313"/>
            <a:ext cx="264318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Прямоугольник 5"/>
          <p:cNvSpPr>
            <a:spLocks noChangeArrowheads="1"/>
          </p:cNvSpPr>
          <p:nvPr/>
        </p:nvSpPr>
        <p:spPr bwMode="auto">
          <a:xfrm>
            <a:off x="357188" y="428625"/>
            <a:ext cx="542925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Verdana" pitchFamily="34" charset="0"/>
              </a:rPr>
              <a:t> </a:t>
            </a:r>
            <a:r>
              <a:rPr lang="ru-RU" sz="2400">
                <a:solidFill>
                  <a:schemeClr val="bg1"/>
                </a:solidFill>
                <a:latin typeface="Verdana" pitchFamily="34" charset="0"/>
              </a:rPr>
              <a:t>В июле 1920 года Госзнак подготовил образец герба РСФСР в том виде, в котором с небольшими изменениями он дошел до 1993 года. Герб состоял из изображения золотых серпа и молота на красном фоне в золотых лучах солнца и обрамлении золотых колосьев. Надписи "РСФСР" и "Пролетарии всех стран, соединяйтесь!" воспроизведены черными буквами на красном фоне. 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1050</Words>
  <PresentationFormat>Экран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Герб Российской Федерации</vt:lpstr>
      <vt:lpstr>Флаг Российской федерации</vt:lpstr>
      <vt:lpstr>Гимн Российской Федерации</vt:lpstr>
      <vt:lpstr>Конституция  Российской Федерации</vt:lpstr>
      <vt:lpstr>Паспорт гражданина  Российской Федерации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Деркачева И Г</cp:lastModifiedBy>
  <cp:revision>2</cp:revision>
  <dcterms:created xsi:type="dcterms:W3CDTF">2015-06-03T08:49:12Z</dcterms:created>
  <dcterms:modified xsi:type="dcterms:W3CDTF">2015-06-03T09:02:11Z</dcterms:modified>
</cp:coreProperties>
</file>